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2"/>
  </p:notesMasterIdLst>
  <p:sldIdLst>
    <p:sldId id="299" r:id="rId3"/>
    <p:sldId id="279" r:id="rId4"/>
    <p:sldId id="278" r:id="rId5"/>
    <p:sldId id="311" r:id="rId6"/>
    <p:sldId id="304" r:id="rId7"/>
    <p:sldId id="271" r:id="rId8"/>
    <p:sldId id="306" r:id="rId9"/>
    <p:sldId id="315" r:id="rId10"/>
    <p:sldId id="317" r:id="rId11"/>
    <p:sldId id="307" r:id="rId12"/>
    <p:sldId id="308" r:id="rId13"/>
    <p:sldId id="302" r:id="rId14"/>
    <p:sldId id="270" r:id="rId15"/>
    <p:sldId id="286" r:id="rId16"/>
    <p:sldId id="287" r:id="rId17"/>
    <p:sldId id="289" r:id="rId18"/>
    <p:sldId id="292" r:id="rId19"/>
    <p:sldId id="293" r:id="rId20"/>
    <p:sldId id="294" r:id="rId21"/>
    <p:sldId id="295" r:id="rId22"/>
    <p:sldId id="281" r:id="rId23"/>
    <p:sldId id="265" r:id="rId24"/>
    <p:sldId id="291" r:id="rId25"/>
    <p:sldId id="272" r:id="rId26"/>
    <p:sldId id="266" r:id="rId27"/>
    <p:sldId id="316" r:id="rId28"/>
    <p:sldId id="269" r:id="rId29"/>
    <p:sldId id="285" r:id="rId30"/>
    <p:sldId id="314" r:id="rId31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29"/>
        <p:sld r:id="rId30"/>
        <p:sld r:id="rId31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271"/>
            <p14:sldId id="306"/>
            <p14:sldId id="315"/>
            <p14:sldId id="317"/>
            <p14:sldId id="307"/>
            <p14:sldId id="308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272"/>
            <p14:sldId id="266"/>
            <p14:sldId id="316"/>
            <p14:sldId id="269"/>
            <p14:sldId id="285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Addie" initials="SA" lastIdx="1" clrIdx="0">
    <p:extLst>
      <p:ext uri="{19B8F6BF-5375-455C-9EA6-DF929625EA0E}">
        <p15:presenceInfo xmlns:p15="http://schemas.microsoft.com/office/powerpoint/2012/main" userId="S-1-5-21-2127521184-1604012920-1887927527-269118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94561" autoAdjust="0"/>
  </p:normalViewPr>
  <p:slideViewPr>
    <p:cSldViewPr snapToGrid="0">
      <p:cViewPr varScale="1">
        <p:scale>
          <a:sx n="102" d="100"/>
          <a:sy n="102" d="100"/>
        </p:scale>
        <p:origin x="66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CSPROJ, NuGet,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introduced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	- Incorporated APIs common to .NET Framework &amp; Xamarin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- ~5k 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Lifetime Types</a:t>
            </a:r>
            <a:endParaRPr lang="en-US" b="0" u="none" dirty="0"/>
          </a:p>
          <a:p>
            <a:pPr marL="228600" indent="-228600">
              <a:buAutoNum type="arabicPeriod"/>
            </a:pPr>
            <a:r>
              <a:rPr lang="en-US" b="0" u="none" dirty="0"/>
              <a:t>Transient</a:t>
            </a:r>
          </a:p>
          <a:p>
            <a:pPr marL="228600" indent="-228600">
              <a:buAutoNum type="arabicPeriod"/>
            </a:pPr>
            <a:r>
              <a:rPr lang="en-US" b="0" u="none" dirty="0"/>
              <a:t>Scoped</a:t>
            </a:r>
          </a:p>
          <a:p>
            <a:pPr marL="228600" indent="-228600">
              <a:buAutoNum type="arabicPeriod"/>
            </a:pPr>
            <a:r>
              <a:rPr lang="en-US" b="0" u="none" dirty="0"/>
              <a:t>Singleton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err="1"/>
              <a:t>ConfigureContainer</a:t>
            </a:r>
            <a:r>
              <a:rPr lang="en-US" b="1" i="1" dirty="0"/>
              <a:t> </a:t>
            </a:r>
            <a:r>
              <a:rPr lang="en-US" b="0" i="0" dirty="0"/>
              <a:t>called after </a:t>
            </a:r>
            <a:r>
              <a:rPr lang="en-US" b="1" i="1" dirty="0" err="1"/>
              <a:t>ConfigureServices</a:t>
            </a:r>
            <a:r>
              <a:rPr lang="en-US" b="0" i="0" dirty="0"/>
              <a:t>, so things registered here override things registered in </a:t>
            </a:r>
            <a:r>
              <a:rPr lang="en-US" b="1" i="1" dirty="0" err="1"/>
              <a:t>ConfigureServices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Requires creating a POCO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i="0" dirty="0"/>
              <a:t>No POCO needed</a:t>
            </a:r>
          </a:p>
          <a:p>
            <a:pPr marL="171450" indent="-171450">
              <a:buFontTx/>
              <a:buChar char="-"/>
            </a:pPr>
            <a:endParaRPr lang="en-US" b="1" i="1" dirty="0"/>
          </a:p>
          <a:p>
            <a:r>
              <a:rPr lang="en-US" b="1" i="1" dirty="0"/>
              <a:t>_config[“</a:t>
            </a:r>
            <a:r>
              <a:rPr lang="en-US" b="1" i="1" dirty="0" err="1"/>
              <a:t>AttendeeInfo:FirstName</a:t>
            </a:r>
            <a:r>
              <a:rPr lang="en-US" b="1" i="1" dirty="0"/>
              <a:t>”]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alternative syntax to retrieve string</a:t>
            </a:r>
          </a:p>
          <a:p>
            <a:endParaRPr lang="en-US" dirty="0"/>
          </a:p>
          <a:p>
            <a:r>
              <a:rPr lang="en-US" b="1" i="1" dirty="0"/>
              <a:t>_</a:t>
            </a:r>
            <a:r>
              <a:rPr lang="en-US" b="1" i="1" dirty="0" err="1"/>
              <a:t>config.GetValue</a:t>
            </a:r>
            <a:r>
              <a:rPr lang="en-US" b="1" i="1" dirty="0"/>
              <a:t>&lt;</a:t>
            </a:r>
            <a:r>
              <a:rPr lang="en-US" b="1" i="1" dirty="0" err="1"/>
              <a:t>int</a:t>
            </a:r>
            <a:r>
              <a:rPr lang="en-US" b="1" i="1" dirty="0"/>
              <a:t>&gt;(“</a:t>
            </a:r>
            <a:r>
              <a:rPr lang="en-US" b="1" i="1" dirty="0" err="1"/>
              <a:t>AttendeeInfo:Age</a:t>
            </a:r>
            <a:r>
              <a:rPr lang="en-US" b="1" i="1" dirty="0"/>
              <a:t>”)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get age and convert to </a:t>
            </a:r>
            <a:r>
              <a:rPr lang="en-US" dirty="0" err="1">
                <a:sym typeface="Wingdings" panose="05000000000000000000" pitchFamily="2" charset="2"/>
              </a:rPr>
              <a:t>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minification, 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97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47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Framework Debugging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be 64-bit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</a:t>
            </a:r>
            <a:r>
              <a:rPr lang="en-US" b="0" i="0" u="none"/>
              <a:t>use portable PDBs</a:t>
            </a:r>
            <a:endParaRPr lang="en-US" b="0" i="0" u="none" dirty="0"/>
          </a:p>
          <a:p>
            <a:pPr marL="228600" indent="-228600">
              <a:buFontTx/>
              <a:buAutoNum type="arabicPeriod"/>
            </a:pPr>
            <a:endParaRPr lang="en-US" b="0" i="0" u="none" dirty="0"/>
          </a:p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HttpSys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Supports some Windows-specific</a:t>
            </a:r>
            <a:r>
              <a:rPr lang="en-US" baseline="0" dirty="0"/>
              <a:t> features that Kestrel does not (e.g., Windows </a:t>
            </a:r>
            <a:r>
              <a:rPr lang="en-US" baseline="0" dirty="0" err="1"/>
              <a:t>auth</a:t>
            </a:r>
            <a:r>
              <a:rPr lang="en-US" baseline="0" dirty="0"/>
              <a:t>)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Use if you want to host a service in your own process, and you don’t want to use</a:t>
            </a:r>
            <a:r>
              <a:rPr lang="en-US" baseline="0" dirty="0"/>
              <a:t> IIS, but you still need Windows </a:t>
            </a:r>
            <a:r>
              <a:rPr lang="en-US" baseline="0" dirty="0" err="1"/>
              <a:t>auth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You can host multiple domains on the same port &amp; IP (this is how IIS does it)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3. Café Plan</a:t>
            </a:r>
          </a:p>
          <a:p>
            <a:pPr marL="171450" indent="-171450">
              <a:buFontTx/>
              <a:buChar char="-"/>
            </a:pPr>
            <a:r>
              <a:rPr lang="en-US" b="0" u="none" dirty="0"/>
              <a:t>.NET Core </a:t>
            </a:r>
            <a:r>
              <a:rPr lang="en-US" b="0" u="none" dirty="0">
                <a:sym typeface="Wingdings" panose="05000000000000000000" pitchFamily="2" charset="2"/>
              </a:rPr>
              <a:t> build-up</a:t>
            </a:r>
          </a:p>
          <a:p>
            <a:pPr marL="171450" indent="-171450">
              <a:buFontTx/>
              <a:buChar char="-"/>
            </a:pPr>
            <a:r>
              <a:rPr lang="en-US" b="0" u="none" dirty="0">
                <a:sym typeface="Wingdings" panose="05000000000000000000" pitchFamily="2" charset="2"/>
              </a:rPr>
              <a:t>.NET Framework  tear-down</a:t>
            </a:r>
            <a:endParaRPr lang="en-US" b="0" u="none" dirty="0"/>
          </a:p>
          <a:p>
            <a:pPr marL="0" indent="0">
              <a:buFontTx/>
              <a:buNone/>
            </a:pPr>
            <a:endParaRPr lang="en-US" b="1" u="sng" dirty="0"/>
          </a:p>
          <a:p>
            <a:pPr marL="0" indent="0">
              <a:buFontTx/>
              <a:buNone/>
            </a:pPr>
            <a:r>
              <a:rPr lang="en-US" b="1" u="sng" dirty="0"/>
              <a:t>4. Containers (SCD)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Logical extension of .NET Standard 2.0</a:t>
            </a:r>
          </a:p>
          <a:p>
            <a:pPr marL="0" indent="0">
              <a:buFontTx/>
              <a:buNone/>
            </a:pPr>
            <a:r>
              <a:rPr lang="en-US" dirty="0"/>
              <a:t>- No </a:t>
            </a:r>
            <a:r>
              <a:rPr lang="en-US" dirty="0" err="1"/>
              <a:t>precompiler</a:t>
            </a:r>
            <a:r>
              <a:rPr lang="en-US" dirty="0"/>
              <a:t> directives needed (just target .NET Core 2.0)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66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7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://bit.ly/2llzOP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Microsoft.Windows.Compatibilit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5201265"/>
            <a:ext cx="9144000" cy="108154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5270284"/>
            <a:ext cx="923546" cy="9235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3234" y="5270500"/>
            <a:ext cx="494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	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Scott Addie</a:t>
            </a:r>
          </a:p>
          <a:p>
            <a:pPr lvl="1"/>
            <a:r>
              <a:rPr lang="en-US" b="1" dirty="0"/>
              <a:t>	</a:t>
            </a:r>
            <a:r>
              <a:rPr lang="en-US" sz="1600" b="1" dirty="0"/>
              <a:t>Senior Content Developer</a:t>
            </a:r>
          </a:p>
          <a:p>
            <a:pPr lvl="1"/>
            <a:r>
              <a:rPr lang="en-US" sz="1600" b="1" dirty="0"/>
              <a:t>	@</a:t>
            </a:r>
            <a:r>
              <a:rPr lang="en-US" sz="1600" b="1" dirty="0" err="1"/>
              <a:t>Scott_Addie</a:t>
            </a:r>
            <a:endParaRPr lang="en-US" sz="1600" b="1" dirty="0"/>
          </a:p>
        </p:txBody>
      </p:sp>
      <p:pic>
        <p:nvPicPr>
          <p:cNvPr id="10" name="MS logo white">
            <a:extLst>
              <a:ext uri="{FF2B5EF4-FFF2-40B4-BE49-F238E27FC236}">
                <a16:creationId xmlns:a16="http://schemas.microsoft.com/office/drawing/2014/main" id="{2A7914A8-1C26-446A-B5CF-DB96762A25D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725074" y="5556768"/>
            <a:ext cx="1731976" cy="3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icanhasdot.net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114926" y="1844675"/>
            <a:ext cx="154690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7773" y="1844675"/>
            <a:ext cx="187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Microsoft.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Mono.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System.</a:t>
            </a:r>
            <a:r>
              <a:rPr lang="en-US" dirty="0"/>
              <a:t>*.dll</a:t>
            </a:r>
          </a:p>
        </p:txBody>
      </p:sp>
      <p:cxnSp>
        <p:nvCxnSpPr>
          <p:cNvPr id="5" name="Straight Connector 4"/>
          <p:cNvCxnSpPr>
            <a:stCxn id="3" idx="2"/>
          </p:cNvCxnSpPr>
          <p:nvPr/>
        </p:nvCxnSpPr>
        <p:spPr>
          <a:xfrm flipH="1">
            <a:off x="5114926" y="2768005"/>
            <a:ext cx="741793" cy="93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2"/>
          </p:cNvCxnSpPr>
          <p:nvPr/>
        </p:nvCxnSpPr>
        <p:spPr>
          <a:xfrm>
            <a:off x="5856719" y="2768005"/>
            <a:ext cx="697525" cy="89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94158"/>
              </p:ext>
            </p:extLst>
          </p:nvPr>
        </p:nvGraphicFramePr>
        <p:xfrm>
          <a:off x="1005659" y="2098621"/>
          <a:ext cx="743414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414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[]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=&gt;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WebHost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.CreateDefaultBuilder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(services =&gt;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services.AddAutofac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.Build();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Program.cs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641BC33-BA9B-480E-923C-3FBED42FB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079768"/>
              </p:ext>
            </p:extLst>
          </p:nvPr>
        </p:nvGraphicFramePr>
        <p:xfrm>
          <a:off x="1005660" y="4080405"/>
          <a:ext cx="6509238" cy="1143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923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ConfigureContainer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builder)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DB50E7C1-989A-40AB-B36C-F6F6DB670DD9}"/>
              </a:ext>
            </a:extLst>
          </p:cNvPr>
          <p:cNvSpPr/>
          <p:nvPr/>
        </p:nvSpPr>
        <p:spPr>
          <a:xfrm>
            <a:off x="999396" y="3633837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4C0BED-0577-4453-A4ED-DC6F66149566}"/>
              </a:ext>
            </a:extLst>
          </p:cNvPr>
          <p:cNvSpPr/>
          <p:nvPr/>
        </p:nvSpPr>
        <p:spPr>
          <a:xfrm>
            <a:off x="2273987" y="2619344"/>
            <a:ext cx="5955613" cy="28605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9" grpId="0" animBg="1"/>
      <p:bldP spid="12" grpId="0" animBg="1"/>
      <p:bldP spid="13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endParaRPr lang="en-US" dirty="0"/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A48F51-84F7-41F4-BEC5-A058C8C07B89}"/>
              </a:ext>
            </a:extLst>
          </p:cNvPr>
          <p:cNvGrpSpPr/>
          <p:nvPr/>
        </p:nvGrpSpPr>
        <p:grpSpPr>
          <a:xfrm>
            <a:off x="6487251" y="865516"/>
            <a:ext cx="1913720" cy="446567"/>
            <a:chOff x="6487251" y="865516"/>
            <a:chExt cx="1913720" cy="446567"/>
          </a:xfrm>
        </p:grpSpPr>
        <p:sp>
          <p:nvSpPr>
            <p:cNvPr id="19" name="Rectangle 18"/>
            <p:cNvSpPr/>
            <p:nvPr/>
          </p:nvSpPr>
          <p:spPr>
            <a:xfrm>
              <a:off x="6487251" y="865516"/>
              <a:ext cx="1865901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Startup.cs</a:t>
              </a:r>
              <a:endParaRPr lang="en-US" b="1" dirty="0"/>
            </a:p>
          </p:txBody>
        </p:sp>
        <p:sp>
          <p:nvSpPr>
            <p:cNvPr id="13" name="Decagon 12">
              <a:extLst>
                <a:ext uri="{FF2B5EF4-FFF2-40B4-BE49-F238E27FC236}">
                  <a16:creationId xmlns:a16="http://schemas.microsoft.com/office/drawing/2014/main" id="{F907DDC6-7A7C-4C02-A976-97DFBA452FD3}"/>
                </a:ext>
              </a:extLst>
            </p:cNvPr>
            <p:cNvSpPr/>
            <p:nvPr/>
          </p:nvSpPr>
          <p:spPr>
            <a:xfrm>
              <a:off x="8079456" y="909818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6CA649-25B6-4681-AE96-55962278336D}"/>
              </a:ext>
            </a:extLst>
          </p:cNvPr>
          <p:cNvGrpSpPr/>
          <p:nvPr/>
        </p:nvGrpSpPr>
        <p:grpSpPr>
          <a:xfrm>
            <a:off x="759577" y="2403058"/>
            <a:ext cx="2026743" cy="446567"/>
            <a:chOff x="759577" y="2403058"/>
            <a:chExt cx="2026743" cy="446567"/>
          </a:xfrm>
        </p:grpSpPr>
        <p:sp>
          <p:nvSpPr>
            <p:cNvPr id="5" name="Rectangle 4"/>
            <p:cNvSpPr/>
            <p:nvPr/>
          </p:nvSpPr>
          <p:spPr>
            <a:xfrm>
              <a:off x="759577" y="2403058"/>
              <a:ext cx="1739631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appsettings.json</a:t>
              </a:r>
              <a:endParaRPr lang="en-US" b="1" dirty="0"/>
            </a:p>
          </p:txBody>
        </p:sp>
        <p:sp>
          <p:nvSpPr>
            <p:cNvPr id="21" name="Decagon 20">
              <a:extLst>
                <a:ext uri="{FF2B5EF4-FFF2-40B4-BE49-F238E27FC236}">
                  <a16:creationId xmlns:a16="http://schemas.microsoft.com/office/drawing/2014/main" id="{3A9720A6-6E19-44DB-989C-25E12EC09F7A}"/>
                </a:ext>
              </a:extLst>
            </p:cNvPr>
            <p:cNvSpPr/>
            <p:nvPr/>
          </p:nvSpPr>
          <p:spPr>
            <a:xfrm>
              <a:off x="2464805" y="2443008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630529-0984-46D5-AA6E-187118E8C9EA}"/>
              </a:ext>
            </a:extLst>
          </p:cNvPr>
          <p:cNvGrpSpPr/>
          <p:nvPr/>
        </p:nvGrpSpPr>
        <p:grpSpPr>
          <a:xfrm>
            <a:off x="4033377" y="2611604"/>
            <a:ext cx="1910076" cy="446567"/>
            <a:chOff x="4033377" y="2611604"/>
            <a:chExt cx="1910076" cy="446567"/>
          </a:xfrm>
        </p:grpSpPr>
        <p:sp>
          <p:nvSpPr>
            <p:cNvPr id="7" name="Rectangle 6"/>
            <p:cNvSpPr/>
            <p:nvPr/>
          </p:nvSpPr>
          <p:spPr>
            <a:xfrm>
              <a:off x="4033377" y="2611604"/>
              <a:ext cx="1739631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Attendee.cs</a:t>
              </a:r>
              <a:endParaRPr lang="en-US" b="1" dirty="0"/>
            </a:p>
          </p:txBody>
        </p:sp>
        <p:sp>
          <p:nvSpPr>
            <p:cNvPr id="22" name="Decagon 21">
              <a:extLst>
                <a:ext uri="{FF2B5EF4-FFF2-40B4-BE49-F238E27FC236}">
                  <a16:creationId xmlns:a16="http://schemas.microsoft.com/office/drawing/2014/main" id="{BF451F7A-8391-4F83-859B-7C0007EA4714}"/>
                </a:ext>
              </a:extLst>
            </p:cNvPr>
            <p:cNvSpPr/>
            <p:nvPr/>
          </p:nvSpPr>
          <p:spPr>
            <a:xfrm>
              <a:off x="5621938" y="2656519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660EE7-5FCA-44F2-848B-9BFB048D492C}"/>
              </a:ext>
            </a:extLst>
          </p:cNvPr>
          <p:cNvGrpSpPr/>
          <p:nvPr/>
        </p:nvGrpSpPr>
        <p:grpSpPr>
          <a:xfrm>
            <a:off x="6780860" y="3485224"/>
            <a:ext cx="2649376" cy="446567"/>
            <a:chOff x="6780860" y="3485224"/>
            <a:chExt cx="2649376" cy="446567"/>
          </a:xfrm>
        </p:grpSpPr>
        <p:sp>
          <p:nvSpPr>
            <p:cNvPr id="10" name="Rectangle 9"/>
            <p:cNvSpPr/>
            <p:nvPr/>
          </p:nvSpPr>
          <p:spPr>
            <a:xfrm>
              <a:off x="6780860" y="3485224"/>
              <a:ext cx="2395230" cy="446567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AttendeesController.cs</a:t>
              </a:r>
              <a:endParaRPr lang="en-US" b="1" dirty="0"/>
            </a:p>
          </p:txBody>
        </p:sp>
        <p:sp>
          <p:nvSpPr>
            <p:cNvPr id="23" name="Decagon 22">
              <a:extLst>
                <a:ext uri="{FF2B5EF4-FFF2-40B4-BE49-F238E27FC236}">
                  <a16:creationId xmlns:a16="http://schemas.microsoft.com/office/drawing/2014/main" id="{BBB7607F-F04F-44A8-B8C0-15667709DF4D}"/>
                </a:ext>
              </a:extLst>
            </p:cNvPr>
            <p:cNvSpPr/>
            <p:nvPr/>
          </p:nvSpPr>
          <p:spPr>
            <a:xfrm>
              <a:off x="9108721" y="3527024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C18202-F16D-49E1-81D9-4E70A9BC2E3F}"/>
              </a:ext>
            </a:extLst>
          </p:cNvPr>
          <p:cNvGrpSpPr/>
          <p:nvPr/>
        </p:nvGrpSpPr>
        <p:grpSpPr>
          <a:xfrm>
            <a:off x="1652968" y="5342515"/>
            <a:ext cx="2774278" cy="446567"/>
            <a:chOff x="1652968" y="5342515"/>
            <a:chExt cx="2774278" cy="446567"/>
          </a:xfrm>
        </p:grpSpPr>
        <p:sp>
          <p:nvSpPr>
            <p:cNvPr id="16" name="Rectangle 15"/>
            <p:cNvSpPr/>
            <p:nvPr/>
          </p:nvSpPr>
          <p:spPr>
            <a:xfrm>
              <a:off x="1652968" y="5342515"/>
              <a:ext cx="2598095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AttendeesController.cs</a:t>
              </a:r>
              <a:endParaRPr lang="en-US" b="1" dirty="0"/>
            </a:p>
          </p:txBody>
        </p:sp>
        <p:sp>
          <p:nvSpPr>
            <p:cNvPr id="24" name="Decagon 23">
              <a:extLst>
                <a:ext uri="{FF2B5EF4-FFF2-40B4-BE49-F238E27FC236}">
                  <a16:creationId xmlns:a16="http://schemas.microsoft.com/office/drawing/2014/main" id="{8EBFF501-DDAF-4632-9445-D5857E2D71CE}"/>
                </a:ext>
              </a:extLst>
            </p:cNvPr>
            <p:cNvSpPr/>
            <p:nvPr/>
          </p:nvSpPr>
          <p:spPr>
            <a:xfrm>
              <a:off x="4105731" y="5399121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4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063511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E36AC7-4228-4CA6-9CDD-450672EFAB76}"/>
              </a:ext>
            </a:extLst>
          </p:cNvPr>
          <p:cNvGrpSpPr/>
          <p:nvPr/>
        </p:nvGrpSpPr>
        <p:grpSpPr>
          <a:xfrm>
            <a:off x="6487251" y="865516"/>
            <a:ext cx="2026658" cy="446567"/>
            <a:chOff x="6487251" y="865516"/>
            <a:chExt cx="2026658" cy="446567"/>
          </a:xfrm>
        </p:grpSpPr>
        <p:sp>
          <p:nvSpPr>
            <p:cNvPr id="14" name="Rectangle 13"/>
            <p:cNvSpPr/>
            <p:nvPr/>
          </p:nvSpPr>
          <p:spPr>
            <a:xfrm>
              <a:off x="6487251" y="865516"/>
              <a:ext cx="1865901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Startup.cs</a:t>
              </a:r>
              <a:endParaRPr lang="en-US" b="1" dirty="0"/>
            </a:p>
          </p:txBody>
        </p:sp>
        <p:sp>
          <p:nvSpPr>
            <p:cNvPr id="16" name="Decagon 15">
              <a:extLst>
                <a:ext uri="{FF2B5EF4-FFF2-40B4-BE49-F238E27FC236}">
                  <a16:creationId xmlns:a16="http://schemas.microsoft.com/office/drawing/2014/main" id="{37B548FD-FC40-4BB2-B860-FEA36CBDB7A5}"/>
                </a:ext>
              </a:extLst>
            </p:cNvPr>
            <p:cNvSpPr/>
            <p:nvPr/>
          </p:nvSpPr>
          <p:spPr>
            <a:xfrm>
              <a:off x="8192394" y="899720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42400A-83A6-4916-850A-D5FF3F57809C}"/>
              </a:ext>
            </a:extLst>
          </p:cNvPr>
          <p:cNvGrpSpPr/>
          <p:nvPr/>
        </p:nvGrpSpPr>
        <p:grpSpPr>
          <a:xfrm>
            <a:off x="759577" y="2403058"/>
            <a:ext cx="1999669" cy="446567"/>
            <a:chOff x="759577" y="2403058"/>
            <a:chExt cx="1999669" cy="446567"/>
          </a:xfrm>
        </p:grpSpPr>
        <p:sp>
          <p:nvSpPr>
            <p:cNvPr id="5" name="Rectangle 4"/>
            <p:cNvSpPr/>
            <p:nvPr/>
          </p:nvSpPr>
          <p:spPr>
            <a:xfrm>
              <a:off x="759577" y="2403058"/>
              <a:ext cx="1739631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appsettings.json</a:t>
              </a:r>
              <a:endParaRPr lang="en-US" b="1" dirty="0"/>
            </a:p>
          </p:txBody>
        </p:sp>
        <p:sp>
          <p:nvSpPr>
            <p:cNvPr id="17" name="Decagon 16">
              <a:extLst>
                <a:ext uri="{FF2B5EF4-FFF2-40B4-BE49-F238E27FC236}">
                  <a16:creationId xmlns:a16="http://schemas.microsoft.com/office/drawing/2014/main" id="{97A582CC-8AC1-4B7C-88B1-036C66B4CE2C}"/>
                </a:ext>
              </a:extLst>
            </p:cNvPr>
            <p:cNvSpPr/>
            <p:nvPr/>
          </p:nvSpPr>
          <p:spPr>
            <a:xfrm>
              <a:off x="2437731" y="2447803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F238C6-C182-4C71-BBBB-D993A64AF39E}"/>
              </a:ext>
            </a:extLst>
          </p:cNvPr>
          <p:cNvGrpSpPr/>
          <p:nvPr/>
        </p:nvGrpSpPr>
        <p:grpSpPr>
          <a:xfrm>
            <a:off x="4033377" y="2611604"/>
            <a:ext cx="2614631" cy="446567"/>
            <a:chOff x="4033377" y="2611604"/>
            <a:chExt cx="2614631" cy="446567"/>
          </a:xfrm>
        </p:grpSpPr>
        <p:sp>
          <p:nvSpPr>
            <p:cNvPr id="7" name="Rectangle 6"/>
            <p:cNvSpPr/>
            <p:nvPr/>
          </p:nvSpPr>
          <p:spPr>
            <a:xfrm>
              <a:off x="4033377" y="2611604"/>
              <a:ext cx="2383054" cy="4465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AttendeesController.cs</a:t>
              </a:r>
              <a:endParaRPr lang="en-US" b="1" dirty="0"/>
            </a:p>
          </p:txBody>
        </p:sp>
        <p:sp>
          <p:nvSpPr>
            <p:cNvPr id="18" name="Decagon 17">
              <a:extLst>
                <a:ext uri="{FF2B5EF4-FFF2-40B4-BE49-F238E27FC236}">
                  <a16:creationId xmlns:a16="http://schemas.microsoft.com/office/drawing/2014/main" id="{E4A64F7B-6D89-40D2-8401-E95C20F2CEDD}"/>
                </a:ext>
              </a:extLst>
            </p:cNvPr>
            <p:cNvSpPr/>
            <p:nvPr/>
          </p:nvSpPr>
          <p:spPr>
            <a:xfrm>
              <a:off x="6326493" y="2672361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3DE820-0381-4D77-81E6-41F9D366C11E}"/>
              </a:ext>
            </a:extLst>
          </p:cNvPr>
          <p:cNvGrpSpPr/>
          <p:nvPr/>
        </p:nvGrpSpPr>
        <p:grpSpPr>
          <a:xfrm>
            <a:off x="7202890" y="4954515"/>
            <a:ext cx="2628348" cy="446567"/>
            <a:chOff x="7202890" y="4954515"/>
            <a:chExt cx="2628348" cy="446567"/>
          </a:xfrm>
        </p:grpSpPr>
        <p:sp>
          <p:nvSpPr>
            <p:cNvPr id="10" name="Rectangle 9"/>
            <p:cNvSpPr/>
            <p:nvPr/>
          </p:nvSpPr>
          <p:spPr>
            <a:xfrm>
              <a:off x="7202890" y="4954515"/>
              <a:ext cx="2395230" cy="446567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AttendeesController.cs</a:t>
              </a:r>
              <a:endParaRPr lang="en-US" b="1" dirty="0"/>
            </a:p>
          </p:txBody>
        </p:sp>
        <p:sp>
          <p:nvSpPr>
            <p:cNvPr id="19" name="Decagon 18">
              <a:extLst>
                <a:ext uri="{FF2B5EF4-FFF2-40B4-BE49-F238E27FC236}">
                  <a16:creationId xmlns:a16="http://schemas.microsoft.com/office/drawing/2014/main" id="{5AF84364-A488-41BD-A1F9-414CB5462624}"/>
                </a:ext>
              </a:extLst>
            </p:cNvPr>
            <p:cNvSpPr/>
            <p:nvPr/>
          </p:nvSpPr>
          <p:spPr>
            <a:xfrm>
              <a:off x="9509723" y="5008563"/>
              <a:ext cx="321515" cy="325052"/>
            </a:xfrm>
            <a:prstGeom prst="dec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1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phased out</a:t>
            </a:r>
          </a:p>
          <a:p>
            <a:r>
              <a:rPr lang="en-US" dirty="0"/>
              <a:t>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</a:p>
          <a:p>
            <a:r>
              <a:rPr lang="en-US" dirty="0"/>
              <a:t>Transitive references</a:t>
            </a:r>
          </a:p>
          <a:p>
            <a:r>
              <a:rPr lang="en-US" dirty="0"/>
              <a:t>Centralized packages repo: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   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43664"/>
              </p:ext>
            </p:extLst>
          </p:nvPr>
        </p:nvGraphicFramePr>
        <p:xfrm>
          <a:off x="4491724" y="2001423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BundleConfig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RegisterBundles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BundleCollection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bundles)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bundles.Add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ScriptBundle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"~/bundles/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jquery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).Include(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  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"~/Scripts/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jquery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-{version}.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bundles.Add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StyleBundle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"~/Content/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).Include(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"~/Content/bootstrap.css"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"~/Content/site.css"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BundleConfig.cs</a:t>
            </a:r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7B05A4-6E72-4F63-8E16-CEBE2B014B20}"/>
              </a:ext>
            </a:extLst>
          </p:cNvPr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ED61B4-9501-4A75-BAC0-AC5663E7D03F}"/>
                </a:ext>
              </a:extLst>
            </p:cNvPr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F3CFF8-C1B0-4D38-9FEE-02F4543E5E3B}"/>
                </a:ext>
              </a:extLst>
            </p:cNvPr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4.x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132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38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2.0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2.0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   VS 2017,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2017, VS Code	       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netcoreapp2.0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fully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 animBg="1"/>
      <p:bldP spid="36" grpId="0" animBg="1"/>
      <p:bldP spid="41" grpId="0" animBg="1"/>
      <p:bldP spid="22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124E3-698D-4BA1-AD31-4355BFDE6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24" y="1346819"/>
            <a:ext cx="7321037" cy="5233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ADD55-6501-4712-91B9-FAB9D26C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1817924"/>
            <a:ext cx="8020050" cy="28003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06F275-F156-46E2-95DF-DEDFAAA9F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86525" y="2887426"/>
            <a:ext cx="4867275" cy="21526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7A009-0F80-40A1-BE4F-F36664693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59254">
            <a:off x="6553200" y="2830641"/>
            <a:ext cx="1189286" cy="119671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C5D196-171E-4357-8E58-005D0977EE81}"/>
              </a:ext>
            </a:extLst>
          </p:cNvPr>
          <p:cNvCxnSpPr>
            <a:cxnSpLocks/>
          </p:cNvCxnSpPr>
          <p:nvPr/>
        </p:nvCxnSpPr>
        <p:spPr>
          <a:xfrm flipH="1">
            <a:off x="2351314" y="2752928"/>
            <a:ext cx="4135211" cy="11981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D9E7D9-01A7-41AA-B30E-D2956D1EA261}"/>
              </a:ext>
            </a:extLst>
          </p:cNvPr>
          <p:cNvCxnSpPr>
            <a:cxnSpLocks/>
          </p:cNvCxnSpPr>
          <p:nvPr/>
        </p:nvCxnSpPr>
        <p:spPr>
          <a:xfrm flipH="1" flipV="1">
            <a:off x="2351314" y="1858168"/>
            <a:ext cx="4039759" cy="7474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C7E1E62-E93A-4E05-9F56-815F995CAFA1}"/>
              </a:ext>
            </a:extLst>
          </p:cNvPr>
          <p:cNvSpPr/>
          <p:nvPr/>
        </p:nvSpPr>
        <p:spPr>
          <a:xfrm>
            <a:off x="6547728" y="4261309"/>
            <a:ext cx="4721955" cy="5437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Compatibility Pack for .NET Core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D6CF68-66F7-497D-A1C2-D4A0F5AE3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hlinkClick r:id="rId3"/>
              </a:rPr>
              <a:t>Microsoft.Windows.Compatibility</a:t>
            </a:r>
            <a:r>
              <a:rPr lang="en-US" b="1" dirty="0"/>
              <a:t> </a:t>
            </a:r>
            <a:r>
              <a:rPr lang="en-US" dirty="0"/>
              <a:t>NuGet package</a:t>
            </a:r>
          </a:p>
          <a:p>
            <a:r>
              <a:rPr lang="en-US" dirty="0"/>
              <a:t>Limits dev &amp; hosting to Windows</a:t>
            </a:r>
          </a:p>
          <a:p>
            <a:r>
              <a:rPr lang="en-US" dirty="0"/>
              <a:t>Provides ~20k APIs: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B7B0F72-426C-4968-8A2B-96615B4AF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593492"/>
              </p:ext>
            </p:extLst>
          </p:nvPr>
        </p:nvGraphicFramePr>
        <p:xfrm>
          <a:off x="1770743" y="3350016"/>
          <a:ext cx="8127999" cy="22250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6198007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637012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97451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Drawing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273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Pages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EventLog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030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CodeDom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Caching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92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ODBC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WCF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49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Crypto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 Counters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023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DirectoryServices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236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204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App Shackled to Windows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1945D3-3F1B-41EF-90E9-0B8E28972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0794C-5396-4A90-BD58-2242E954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8119"/>
            <a:ext cx="8715375" cy="5086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DF128-17B2-428E-8234-DB5C54E3B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425" y="1825625"/>
            <a:ext cx="7191375" cy="34956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8AA44C-1F71-461A-BA29-344BE0FBE731}"/>
              </a:ext>
            </a:extLst>
          </p:cNvPr>
          <p:cNvSpPr/>
          <p:nvPr/>
        </p:nvSpPr>
        <p:spPr>
          <a:xfrm>
            <a:off x="5397134" y="4368187"/>
            <a:ext cx="59566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8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4014</TotalTime>
  <Words>1546</Words>
  <Application>Microsoft Office PowerPoint</Application>
  <PresentationFormat>Widescreen</PresentationFormat>
  <Paragraphs>449</Paragraphs>
  <Slides>29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  <vt:variant>
        <vt:lpstr>Custom Shows</vt:lpstr>
      </vt:variant>
      <vt:variant>
        <vt:i4>1</vt:i4>
      </vt:variant>
    </vt:vector>
  </HeadingPairs>
  <TitlesOfParts>
    <vt:vector size="41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Precompiler Directives</vt:lpstr>
      <vt:lpstr>Windows Compatibility Pack for .NET Core</vt:lpstr>
      <vt:lpstr>.NET Core App Shackled to Windows</vt:lpstr>
      <vt:lpstr>Portability Analyzers I Can Has .NET Core (icanhasdot.net)</vt:lpstr>
      <vt:lpstr>Portability Analyzers .NET Portability Analyzer (bit.ly/2llzOPS)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Bower Static Asset Acquisition</vt:lpstr>
      <vt:lpstr>Bundling &amp; Minification</vt:lpstr>
      <vt:lpstr>Legacy Bundling &amp; Minification</vt:lpstr>
      <vt:lpstr>The Way Forward</vt:lpstr>
      <vt:lpstr>…but Gulp still has its place</vt:lpstr>
      <vt:lpstr>PowerPoint Presentation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727</cp:revision>
  <dcterms:created xsi:type="dcterms:W3CDTF">2016-07-13T16:00:36Z</dcterms:created>
  <dcterms:modified xsi:type="dcterms:W3CDTF">2018-01-09T19:32:12Z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